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  <p:embeddedFont>
      <p:font typeface="Roboto Condensed"/>
      <p:regular r:id="rId38"/>
      <p:bold r:id="rId39"/>
      <p:italic r:id="rId40"/>
      <p:boldItalic r:id="rId41"/>
    </p:embeddedFont>
    <p:embeddedFont>
      <p:font typeface="Roboto Condensed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6F57858-88D6-47EA-8F59-ACEA7B2D3C07}">
  <a:tblStyle styleId="{B6F57858-88D6-47EA-8F59-ACEA7B2D3C0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italic.fntdata"/><Relationship Id="rId20" Type="http://schemas.openxmlformats.org/officeDocument/2006/relationships/slide" Target="slides/slide14.xml"/><Relationship Id="rId42" Type="http://schemas.openxmlformats.org/officeDocument/2006/relationships/font" Target="fonts/RobotoCondensedLight-regular.fntdata"/><Relationship Id="rId41" Type="http://schemas.openxmlformats.org/officeDocument/2006/relationships/font" Target="fonts/RobotoCondensed-boldItalic.fntdata"/><Relationship Id="rId22" Type="http://schemas.openxmlformats.org/officeDocument/2006/relationships/slide" Target="slides/slide16.xml"/><Relationship Id="rId44" Type="http://schemas.openxmlformats.org/officeDocument/2006/relationships/font" Target="fonts/RobotoCondensedLight-italic.fntdata"/><Relationship Id="rId21" Type="http://schemas.openxmlformats.org/officeDocument/2006/relationships/slide" Target="slides/slide15.xml"/><Relationship Id="rId43" Type="http://schemas.openxmlformats.org/officeDocument/2006/relationships/font" Target="fonts/RobotoCondensedLigh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CondensedLigh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Nunito-bold.fntdata"/><Relationship Id="rId10" Type="http://schemas.openxmlformats.org/officeDocument/2006/relationships/slide" Target="slides/slide4.xml"/><Relationship Id="rId32" Type="http://schemas.openxmlformats.org/officeDocument/2006/relationships/font" Target="fonts/Nunito-regular.fntdata"/><Relationship Id="rId13" Type="http://schemas.openxmlformats.org/officeDocument/2006/relationships/slide" Target="slides/slide7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6.xml"/><Relationship Id="rId34" Type="http://schemas.openxmlformats.org/officeDocument/2006/relationships/font" Target="fonts/Nunito-italic.fntdata"/><Relationship Id="rId15" Type="http://schemas.openxmlformats.org/officeDocument/2006/relationships/slide" Target="slides/slide9.xml"/><Relationship Id="rId37" Type="http://schemas.openxmlformats.org/officeDocument/2006/relationships/font" Target="fonts/MavenPro-bold.fntdata"/><Relationship Id="rId14" Type="http://schemas.openxmlformats.org/officeDocument/2006/relationships/slide" Target="slides/slide8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Condensed-bold.fntdata"/><Relationship Id="rId16" Type="http://schemas.openxmlformats.org/officeDocument/2006/relationships/slide" Target="slides/slide10.xml"/><Relationship Id="rId38" Type="http://schemas.openxmlformats.org/officeDocument/2006/relationships/font" Target="fonts/RobotoCondense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cf1ec1b9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5cf1ec1b9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336" name="Google Shape;336;g5cf1ec1b9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cf344ef0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5cf344ef0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25" name="Google Shape;425;g5cf344ef07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cf1ec1b9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5cf1ec1b9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38" name="Google Shape;438;g5cf1ec1b99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cf1ec1b99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5cf1ec1b9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48" name="Google Shape;448;g5cf1ec1b99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cf344ef0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5cf344ef0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56" name="Google Shape;456;g5cf344ef07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d080f859a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5d080f859a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64" name="Google Shape;464;g5d080f859a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cf1ec1b9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5cf1ec1b9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72" name="Google Shape;472;g5cf1ec1b99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080f859a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5d080f859a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81" name="Google Shape;481;g5d080f859a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d080f859a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5d080f859a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90" name="Google Shape;490;g5d080f859a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cf344ef07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5cf344ef07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99" name="Google Shape;499;g5cf344ef07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d080f859a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5d080f859a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10" name="Google Shape;510;g5d080f859a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536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d080f859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5d080f859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17" name="Google Shape;517;g5d080f859a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cf344ef07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5cf344ef07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28" name="Google Shape;528;g5cf344ef07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d080f859a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g5d080f859a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43" name="Google Shape;543;g5d080f859a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cf344ef07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5cf344ef07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53" name="Google Shape;553;g5cf344ef07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cf344ef07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5cf344ef07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62" name="Google Shape;562;g5cf344ef07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cf344ef07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5cf344ef07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572" name="Google Shape;572;g5cf344ef07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cc8af5089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5cc8af5089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353" name="Google Shape;353;g5cc8af5089_0_3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d35a729f4_0_10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4d35a729f4_0_10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370" name="Google Shape;370;g4d35a729f4_0_10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d199e2f6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5d199e2f6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378" name="Google Shape;378;g5d199e2f62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d199e2f6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5d199e2f6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386" name="Google Shape;386;g5d199e2f6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f344ef0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5cf344ef0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398" name="Google Shape;398;g5cf344ef07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d080f859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5d080f859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07" name="Google Shape;407;g5d080f859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080f859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5d080f859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6"/>
              <a:buFont typeface="Arial"/>
              <a:buNone/>
            </a:pPr>
            <a:r>
              <a:t/>
            </a:r>
            <a:endParaRPr sz="536">
              <a:solidFill>
                <a:schemeClr val="dk1"/>
              </a:solidFill>
            </a:endParaRPr>
          </a:p>
        </p:txBody>
      </p:sp>
      <p:sp>
        <p:nvSpPr>
          <p:cNvPr id="416" name="Google Shape;416;g5d080f859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">
  <p:cSld name="Cover Slide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4572410" y="0"/>
            <a:ext cx="4569600" cy="5141400"/>
          </a:xfrm>
          <a:custGeom>
            <a:rect b="b" l="l" r="r" t="t"/>
            <a:pathLst>
              <a:path extrusionOk="0" h="120000" w="120000">
                <a:moveTo>
                  <a:pt x="119978" y="0"/>
                </a:moveTo>
                <a:lnTo>
                  <a:pt x="0" y="0"/>
                </a:lnTo>
                <a:lnTo>
                  <a:pt x="0" y="120000"/>
                </a:lnTo>
                <a:lnTo>
                  <a:pt x="119978" y="120000"/>
                </a:lnTo>
                <a:lnTo>
                  <a:pt x="11997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5" name="Google Shape;275;p13"/>
          <p:cNvSpPr/>
          <p:nvPr/>
        </p:nvSpPr>
        <p:spPr>
          <a:xfrm>
            <a:off x="2887" y="0"/>
            <a:ext cx="4569600" cy="5141400"/>
          </a:xfrm>
          <a:custGeom>
            <a:rect b="b" l="l" r="r" t="t"/>
            <a:pathLst>
              <a:path extrusionOk="0" h="120000" w="120000">
                <a:moveTo>
                  <a:pt x="119978" y="0"/>
                </a:moveTo>
                <a:lnTo>
                  <a:pt x="0" y="0"/>
                </a:lnTo>
                <a:lnTo>
                  <a:pt x="0" y="120000"/>
                </a:lnTo>
                <a:lnTo>
                  <a:pt x="119978" y="120000"/>
                </a:lnTo>
                <a:lnTo>
                  <a:pt x="1199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6" name="Google Shape;276;p13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77" name="Google Shape;277;p13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Custom Layou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9" name="Google Shape;279;p14"/>
          <p:cNvCxnSpPr/>
          <p:nvPr/>
        </p:nvCxnSpPr>
        <p:spPr>
          <a:xfrm rot="10800000">
            <a:off x="1219200" y="361950"/>
            <a:ext cx="0" cy="1371600"/>
          </a:xfrm>
          <a:prstGeom prst="straightConnector1">
            <a:avLst/>
          </a:prstGeom>
          <a:noFill/>
          <a:ln cap="flat" cmpd="sng" w="28575">
            <a:solidFill>
              <a:srgbClr val="0FA89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4"/>
          <p:cNvSpPr txBox="1"/>
          <p:nvPr>
            <p:ph type="title"/>
          </p:nvPr>
        </p:nvSpPr>
        <p:spPr>
          <a:xfrm>
            <a:off x="438150" y="371285"/>
            <a:ext cx="8553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  <a:defRPr b="0" i="0" sz="3600" u="none" cap="none" strike="noStrike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281" name="Google Shape;281;p14"/>
          <p:cNvSpPr/>
          <p:nvPr/>
        </p:nvSpPr>
        <p:spPr>
          <a:xfrm>
            <a:off x="438150" y="1448400"/>
            <a:ext cx="83367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Text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2">
            <a:alphaModFix/>
          </a:blip>
          <a:srcRect b="31005" l="0" r="0" t="33142"/>
          <a:stretch/>
        </p:blipFill>
        <p:spPr>
          <a:xfrm>
            <a:off x="7541814" y="4552950"/>
            <a:ext cx="1449788" cy="5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">
  <p:cSld name="Cover Slide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6"/>
          <p:cNvSpPr/>
          <p:nvPr/>
        </p:nvSpPr>
        <p:spPr>
          <a:xfrm>
            <a:off x="4572410" y="0"/>
            <a:ext cx="4569600" cy="5141400"/>
          </a:xfrm>
          <a:custGeom>
            <a:rect b="b" l="l" r="r" t="t"/>
            <a:pathLst>
              <a:path extrusionOk="0" h="120000" w="120000">
                <a:moveTo>
                  <a:pt x="119978" y="0"/>
                </a:moveTo>
                <a:lnTo>
                  <a:pt x="0" y="0"/>
                </a:lnTo>
                <a:lnTo>
                  <a:pt x="0" y="120000"/>
                </a:lnTo>
                <a:lnTo>
                  <a:pt x="119978" y="120000"/>
                </a:lnTo>
                <a:lnTo>
                  <a:pt x="119978" y="0"/>
                </a:ln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1" name="Google Shape;291;p16"/>
          <p:cNvSpPr/>
          <p:nvPr/>
        </p:nvSpPr>
        <p:spPr>
          <a:xfrm>
            <a:off x="2887" y="0"/>
            <a:ext cx="4569600" cy="5141400"/>
          </a:xfrm>
          <a:custGeom>
            <a:rect b="b" l="l" r="r" t="t"/>
            <a:pathLst>
              <a:path extrusionOk="0" h="120000" w="120000">
                <a:moveTo>
                  <a:pt x="119978" y="0"/>
                </a:moveTo>
                <a:lnTo>
                  <a:pt x="0" y="0"/>
                </a:lnTo>
                <a:lnTo>
                  <a:pt x="0" y="120000"/>
                </a:lnTo>
                <a:lnTo>
                  <a:pt x="119978" y="120000"/>
                </a:lnTo>
                <a:lnTo>
                  <a:pt x="1199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92" name="Google Shape;292;p16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93" name="Google Shape;293;p16"/>
          <p:cNvSpPr/>
          <p:nvPr>
            <p:ph idx="3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17"/>
          <p:cNvCxnSpPr/>
          <p:nvPr/>
        </p:nvCxnSpPr>
        <p:spPr>
          <a:xfrm rot="10800000">
            <a:off x="1219200" y="361950"/>
            <a:ext cx="0" cy="1371600"/>
          </a:xfrm>
          <a:prstGeom prst="straightConnector1">
            <a:avLst/>
          </a:prstGeom>
          <a:noFill/>
          <a:ln cap="flat" cmpd="sng" w="28575">
            <a:solidFill>
              <a:srgbClr val="0FA89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17"/>
          <p:cNvSpPr txBox="1"/>
          <p:nvPr>
            <p:ph type="title"/>
          </p:nvPr>
        </p:nvSpPr>
        <p:spPr>
          <a:xfrm>
            <a:off x="438150" y="371285"/>
            <a:ext cx="8553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  <a:defRPr b="0" i="0" sz="3600" u="none" cap="none" strike="noStrike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97" name="Google Shape;297;p17"/>
          <p:cNvPicPr preferRelativeResize="0"/>
          <p:nvPr/>
        </p:nvPicPr>
        <p:blipFill rotWithShape="1">
          <a:blip r:embed="rId2">
            <a:alphaModFix/>
          </a:blip>
          <a:srcRect b="31005" l="0" r="0" t="33142"/>
          <a:stretch/>
        </p:blipFill>
        <p:spPr>
          <a:xfrm>
            <a:off x="7541814" y="4552950"/>
            <a:ext cx="1449788" cy="5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bg>
      <p:bgPr>
        <a:solidFill>
          <a:srgbClr val="0A091B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19"/>
          <p:cNvCxnSpPr/>
          <p:nvPr/>
        </p:nvCxnSpPr>
        <p:spPr>
          <a:xfrm>
            <a:off x="352425" y="438150"/>
            <a:ext cx="0" cy="457200"/>
          </a:xfrm>
          <a:prstGeom prst="straightConnector1">
            <a:avLst/>
          </a:prstGeom>
          <a:noFill/>
          <a:ln cap="flat" cmpd="sng" w="28575">
            <a:solidFill>
              <a:srgbClr val="62ACC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19"/>
          <p:cNvSpPr txBox="1"/>
          <p:nvPr/>
        </p:nvSpPr>
        <p:spPr>
          <a:xfrm>
            <a:off x="438150" y="4683492"/>
            <a:ext cx="443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 Key Behaviours and Skills of Exceptional Managers </a:t>
            </a:r>
            <a:endParaRPr b="0" i="0" sz="1000" u="none" cap="none" strike="noStrik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05" name="Google Shape;305;p19"/>
          <p:cNvCxnSpPr/>
          <p:nvPr/>
        </p:nvCxnSpPr>
        <p:spPr>
          <a:xfrm>
            <a:off x="352425" y="4686299"/>
            <a:ext cx="0" cy="277800"/>
          </a:xfrm>
          <a:prstGeom prst="straightConnector1">
            <a:avLst/>
          </a:prstGeom>
          <a:noFill/>
          <a:ln cap="flat" cmpd="sng" w="28575">
            <a:solidFill>
              <a:srgbClr val="62ACC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6" name="Google Shape;306;p19"/>
          <p:cNvCxnSpPr/>
          <p:nvPr/>
        </p:nvCxnSpPr>
        <p:spPr>
          <a:xfrm>
            <a:off x="8372475" y="4686299"/>
            <a:ext cx="0" cy="277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7" name="Google Shape;307;p19"/>
          <p:cNvSpPr txBox="1"/>
          <p:nvPr>
            <p:ph type="title"/>
          </p:nvPr>
        </p:nvSpPr>
        <p:spPr>
          <a:xfrm>
            <a:off x="438150" y="454384"/>
            <a:ext cx="61914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 Condensed"/>
              <a:buNone/>
              <a:defRPr b="0" i="0" sz="2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8" name="Google Shape;308;p19"/>
          <p:cNvSpPr txBox="1"/>
          <p:nvPr>
            <p:ph idx="12" type="sldNum"/>
          </p:nvPr>
        </p:nvSpPr>
        <p:spPr>
          <a:xfrm>
            <a:off x="8458201" y="4629150"/>
            <a:ext cx="53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 sz="900">
              <a:solidFill>
                <a:srgbClr val="88888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ext &amp; Image Layout">
  <p:cSld name="1_Text &amp; Image Layou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"/>
          <p:cNvSpPr/>
          <p:nvPr>
            <p:ph idx="2" type="pic"/>
          </p:nvPr>
        </p:nvSpPr>
        <p:spPr>
          <a:xfrm>
            <a:off x="-1" y="0"/>
            <a:ext cx="4648200" cy="514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1" name="Google Shape;311;p20"/>
          <p:cNvSpPr txBox="1"/>
          <p:nvPr>
            <p:ph type="title"/>
          </p:nvPr>
        </p:nvSpPr>
        <p:spPr>
          <a:xfrm>
            <a:off x="4952998" y="28575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7"/>
              <a:buFont typeface="Roboto Condensed"/>
              <a:buNone/>
              <a:defRPr b="0" i="0" sz="2477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&amp; Image Layout 2">
  <p:cSld name="Text &amp; Image Layout 2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"/>
          <p:cNvSpPr/>
          <p:nvPr>
            <p:ph idx="2" type="pic"/>
          </p:nvPr>
        </p:nvSpPr>
        <p:spPr>
          <a:xfrm>
            <a:off x="1033" y="2876550"/>
            <a:ext cx="9141900" cy="201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14" name="Google Shape;314;p21"/>
          <p:cNvSpPr/>
          <p:nvPr/>
        </p:nvSpPr>
        <p:spPr>
          <a:xfrm>
            <a:off x="2887" y="4886430"/>
            <a:ext cx="9138900" cy="257100"/>
          </a:xfrm>
          <a:custGeom>
            <a:rect b="b" l="l" r="r" t="t"/>
            <a:pathLst>
              <a:path extrusionOk="0" h="120000" w="120000">
                <a:moveTo>
                  <a:pt x="119989" y="0"/>
                </a:moveTo>
                <a:lnTo>
                  <a:pt x="0" y="0"/>
                </a:lnTo>
                <a:lnTo>
                  <a:pt x="0" y="120000"/>
                </a:lnTo>
                <a:lnTo>
                  <a:pt x="119989" y="120000"/>
                </a:lnTo>
                <a:lnTo>
                  <a:pt x="119989" y="0"/>
                </a:lnTo>
                <a:close/>
              </a:path>
            </a:pathLst>
          </a:custGeom>
          <a:solidFill>
            <a:srgbClr val="0FA89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15" name="Google Shape;315;p21"/>
          <p:cNvCxnSpPr/>
          <p:nvPr/>
        </p:nvCxnSpPr>
        <p:spPr>
          <a:xfrm rot="10800000">
            <a:off x="1219200" y="361950"/>
            <a:ext cx="0" cy="1371600"/>
          </a:xfrm>
          <a:prstGeom prst="straightConnector1">
            <a:avLst/>
          </a:prstGeom>
          <a:noFill/>
          <a:ln cap="flat" cmpd="sng" w="28575">
            <a:solidFill>
              <a:srgbClr val="0FA89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6" name="Google Shape;316;p21"/>
          <p:cNvSpPr txBox="1"/>
          <p:nvPr>
            <p:ph type="title"/>
          </p:nvPr>
        </p:nvSpPr>
        <p:spPr>
          <a:xfrm>
            <a:off x="438150" y="371285"/>
            <a:ext cx="85536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  <a:defRPr b="0" i="0" sz="3600" u="none" cap="none" strike="noStrike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Slide">
  <p:cSld name="Full Image Slid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/>
          <p:nvPr/>
        </p:nvSpPr>
        <p:spPr>
          <a:xfrm>
            <a:off x="2887" y="0"/>
            <a:ext cx="4569600" cy="5141400"/>
          </a:xfrm>
          <a:custGeom>
            <a:rect b="b" l="l" r="r" t="t"/>
            <a:pathLst>
              <a:path extrusionOk="0" h="120000" w="120000">
                <a:moveTo>
                  <a:pt x="119978" y="0"/>
                </a:moveTo>
                <a:lnTo>
                  <a:pt x="0" y="0"/>
                </a:lnTo>
                <a:lnTo>
                  <a:pt x="0" y="120000"/>
                </a:lnTo>
                <a:lnTo>
                  <a:pt x="119978" y="120000"/>
                </a:lnTo>
                <a:lnTo>
                  <a:pt x="11997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2"/>
              <a:buFont typeface="Arial"/>
              <a:buNone/>
            </a:pPr>
            <a:r>
              <a:t/>
            </a:r>
            <a:endParaRPr b="0" i="0" sz="372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9" name="Google Shape;319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Full Image Slide">
  <p:cSld name="1_Full Image Slid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3"/>
          <p:cNvSpPr/>
          <p:nvPr>
            <p:ph idx="2" type="pic"/>
          </p:nvPr>
        </p:nvSpPr>
        <p:spPr>
          <a:xfrm>
            <a:off x="0" y="0"/>
            <a:ext cx="2133600" cy="2519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2" name="Google Shape;322;p23"/>
          <p:cNvSpPr/>
          <p:nvPr>
            <p:ph idx="3" type="pic"/>
          </p:nvPr>
        </p:nvSpPr>
        <p:spPr>
          <a:xfrm>
            <a:off x="0" y="2624275"/>
            <a:ext cx="2133600" cy="2519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3" name="Google Shape;323;p23"/>
          <p:cNvSpPr/>
          <p:nvPr>
            <p:ph idx="4" type="pic"/>
          </p:nvPr>
        </p:nvSpPr>
        <p:spPr>
          <a:xfrm>
            <a:off x="2209800" y="1064"/>
            <a:ext cx="2743200" cy="5141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4" name="Google Shape;324;p23"/>
          <p:cNvSpPr txBox="1"/>
          <p:nvPr>
            <p:ph type="title"/>
          </p:nvPr>
        </p:nvSpPr>
        <p:spPr>
          <a:xfrm>
            <a:off x="5029200" y="650351"/>
            <a:ext cx="4038600" cy="1218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Condensed"/>
              <a:buNone/>
              <a:defRPr b="0" i="0" sz="32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5" name="Google Shape;325;p23"/>
          <p:cNvSpPr txBox="1"/>
          <p:nvPr>
            <p:ph idx="1" type="body"/>
          </p:nvPr>
        </p:nvSpPr>
        <p:spPr>
          <a:xfrm>
            <a:off x="6503855" y="2155806"/>
            <a:ext cx="2286000" cy="2103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indent="-324612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12"/>
              <a:buFont typeface="Arial"/>
              <a:buChar char="•"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260"/>
              <a:buFont typeface="Arial"/>
              <a:buNone/>
              <a:defRPr b="0" i="0" sz="1000" u="none" cap="none" strike="noStrike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Full Image Slide">
  <p:cSld name="2_Full Image Slide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/>
          <p:nvPr>
            <p:ph idx="2" type="pic"/>
          </p:nvPr>
        </p:nvSpPr>
        <p:spPr>
          <a:xfrm>
            <a:off x="3049234" y="2574036"/>
            <a:ext cx="3046200" cy="2569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8" name="Google Shape;328;p24"/>
          <p:cNvSpPr/>
          <p:nvPr>
            <p:ph idx="3" type="pic"/>
          </p:nvPr>
        </p:nvSpPr>
        <p:spPr>
          <a:xfrm>
            <a:off x="0" y="2574036"/>
            <a:ext cx="3046200" cy="2569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29" name="Google Shape;329;p24"/>
          <p:cNvSpPr/>
          <p:nvPr>
            <p:ph idx="4" type="pic"/>
          </p:nvPr>
        </p:nvSpPr>
        <p:spPr>
          <a:xfrm>
            <a:off x="6098468" y="2574036"/>
            <a:ext cx="3046200" cy="2569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0" name="Google Shape;330;p24"/>
          <p:cNvSpPr/>
          <p:nvPr>
            <p:ph idx="5" type="pic"/>
          </p:nvPr>
        </p:nvSpPr>
        <p:spPr>
          <a:xfrm>
            <a:off x="3046349" y="0"/>
            <a:ext cx="3046200" cy="2569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1" name="Google Shape;331;p24"/>
          <p:cNvSpPr/>
          <p:nvPr>
            <p:ph idx="6" type="pic"/>
          </p:nvPr>
        </p:nvSpPr>
        <p:spPr>
          <a:xfrm>
            <a:off x="-2885" y="0"/>
            <a:ext cx="3046200" cy="2569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32" name="Google Shape;332;p24"/>
          <p:cNvSpPr/>
          <p:nvPr>
            <p:ph idx="7" type="pic"/>
          </p:nvPr>
        </p:nvSpPr>
        <p:spPr>
          <a:xfrm>
            <a:off x="6095583" y="0"/>
            <a:ext cx="3046200" cy="2569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Roboto Condensed"/>
              <a:buNone/>
              <a:defRPr b="0" i="0" sz="3300" u="none" cap="none" strike="noStrike">
                <a:solidFill>
                  <a:srgbClr val="26262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4D4D4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4D4D4F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4D4D4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6" name="Google Shape;286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7" name="Google Shape;287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5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88" name="Google Shape;288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puzzler10/clustering_talk" TargetMode="External"/><Relationship Id="rId4" Type="http://schemas.openxmlformats.org/officeDocument/2006/relationships/hyperlink" Target="https://docs.google.com/spreadsheets/d/1wZhPLMCHKJvwOkP4juclhjFgqIY8fQFMemwKL2c64vk/edit#gid=0" TargetMode="External"/><Relationship Id="rId5" Type="http://schemas.openxmlformats.org/officeDocument/2006/relationships/hyperlink" Target="https://github.com/data-is-plural/nuclear-explosions" TargetMode="External"/><Relationship Id="rId6" Type="http://schemas.openxmlformats.org/officeDocument/2006/relationships/hyperlink" Target="https://projector.tensorflow.org/" TargetMode="External"/><Relationship Id="rId7" Type="http://schemas.openxmlformats.org/officeDocument/2006/relationships/hyperlink" Target="https://distill.pub/2016/misread-tsne/" TargetMode="External"/><Relationship Id="rId8" Type="http://schemas.openxmlformats.org/officeDocument/2006/relationships/hyperlink" Target="https://observablehq.com/@fil/mnist-umap-j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hyperlink" Target="https://distill.pub/2016/misread-tsne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observablehq.com/@fil/hello-umap-js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www.youtube.com/watch?v=YPJQydzTLwQ&amp;feature=youtu.be" TargetMode="External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umap-learn.readthedocs.io/en/latest/parameters.html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Relationship Id="rId4" Type="http://schemas.openxmlformats.org/officeDocument/2006/relationships/image" Target="../media/image31.gif"/><Relationship Id="rId5" Type="http://schemas.openxmlformats.org/officeDocument/2006/relationships/image" Target="../media/image29.gif"/><Relationship Id="rId6" Type="http://schemas.openxmlformats.org/officeDocument/2006/relationships/hyperlink" Target="https://dashee87.github.io/data%20science/general/Clustering-with-Scikit-with-GIF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s://www.youtube.com/watch?v=dGsxd67IFiU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dGsxd67IFiU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hyperlink" Target="https://hdbscan.readthedocs.io/en/latest/parameter_selection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google.com/spreadsheets/d/1wZhPLMCHKJvwOkP4juclhjFgqIY8fQFMemwKL2c64vk/edit#gid=0" TargetMode="External"/><Relationship Id="rId4" Type="http://schemas.openxmlformats.org/officeDocument/2006/relationships/hyperlink" Target="https://github.com/data-is-plural/nuclear-explosions" TargetMode="External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terrapattern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visiondummy.com/2014/04/curse-dimensionality-affect-classification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visiondummy.com/2014/04/curse-dimensionality-affect-classification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-users.cs.umn.edu/~ertoz/papers/clustering_chapter.pdf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339" name="Google Shape;339;p25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Repo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Datasets list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Nuclear dataset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6"/>
              </a:rPr>
              <a:t>Tensorflow Projector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7"/>
              </a:rPr>
              <a:t>TSNE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8"/>
              </a:rPr>
              <a:t>UMAP Observable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Setup notebook 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/>
          <p:nvPr>
            <p:ph type="title"/>
          </p:nvPr>
        </p:nvSpPr>
        <p:spPr>
          <a:xfrm>
            <a:off x="438150" y="343575"/>
            <a:ext cx="519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Key point #2:</a:t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0" name="Google Shape;4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00" y="228813"/>
            <a:ext cx="3488007" cy="4844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4"/>
          <p:cNvSpPr/>
          <p:nvPr/>
        </p:nvSpPr>
        <p:spPr>
          <a:xfrm>
            <a:off x="3224200" y="128625"/>
            <a:ext cx="3840600" cy="250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4"/>
          <p:cNvSpPr txBox="1"/>
          <p:nvPr/>
        </p:nvSpPr>
        <p:spPr>
          <a:xfrm>
            <a:off x="3400500" y="1970025"/>
            <a:ext cx="3488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Categorical variables are evil, I tells ya!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3" name="Google Shape;433;p34"/>
          <p:cNvSpPr/>
          <p:nvPr/>
        </p:nvSpPr>
        <p:spPr>
          <a:xfrm>
            <a:off x="590550" y="16008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4" name="Google Shape;4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7525" y="268475"/>
            <a:ext cx="29146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Key point #3: variable selection is everything</a:t>
            </a:r>
            <a:endParaRPr/>
          </a:p>
        </p:txBody>
      </p:sp>
      <p:sp>
        <p:nvSpPr>
          <p:cNvPr id="441" name="Google Shape;441;p35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907" y="1064275"/>
            <a:ext cx="6178293" cy="40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5"/>
          <p:cNvSpPr/>
          <p:nvPr/>
        </p:nvSpPr>
        <p:spPr>
          <a:xfrm>
            <a:off x="1004150" y="1064275"/>
            <a:ext cx="812700" cy="4140000"/>
          </a:xfrm>
          <a:prstGeom prst="rect">
            <a:avLst/>
          </a:prstGeom>
          <a:noFill/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5"/>
          <p:cNvSpPr/>
          <p:nvPr/>
        </p:nvSpPr>
        <p:spPr>
          <a:xfrm>
            <a:off x="6995100" y="2360950"/>
            <a:ext cx="21489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Pick 8</a:t>
            </a:r>
            <a:endParaRPr sz="48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Key point #4: it’s art, not science</a:t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50" y="1389960"/>
            <a:ext cx="68865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7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PCA</a:t>
            </a:r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50" y="1258649"/>
            <a:ext cx="6058499" cy="35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The swiss roll problem</a:t>
            </a:r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175" y="1175360"/>
            <a:ext cx="44481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9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T-SNE</a:t>
            </a:r>
            <a:endParaRPr/>
          </a:p>
        </p:txBody>
      </p:sp>
      <p:sp>
        <p:nvSpPr>
          <p:cNvPr id="475" name="Google Shape;475;p39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00" y="1650975"/>
            <a:ext cx="4137775" cy="25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75" y="1836185"/>
            <a:ext cx="4367450" cy="1471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T-SNE</a:t>
            </a: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375" y="194250"/>
            <a:ext cx="4755028" cy="47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649" y="1377676"/>
            <a:ext cx="2611250" cy="2629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Gotta tune that guy</a:t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225" y="989785"/>
            <a:ext cx="7218151" cy="387641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1"/>
          <p:cNvSpPr txBox="1"/>
          <p:nvPr/>
        </p:nvSpPr>
        <p:spPr>
          <a:xfrm>
            <a:off x="614400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https://distill.pub/2016/misread-tsne/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UMAP</a:t>
            </a:r>
            <a:endParaRPr/>
          </a:p>
        </p:txBody>
      </p:sp>
      <p:sp>
        <p:nvSpPr>
          <p:cNvPr id="502" name="Google Shape;502;p42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2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https://observablehq.com/@fil/hello-umap-js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	 	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04" name="Google Shape;5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750" y="1439285"/>
            <a:ext cx="4560450" cy="264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2"/>
          <p:cNvSpPr/>
          <p:nvPr/>
        </p:nvSpPr>
        <p:spPr>
          <a:xfrm>
            <a:off x="2922000" y="0"/>
            <a:ext cx="62220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https://www.youtube.com/watch?v=YPJQydzTLwQ&amp;feature=youtu.be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06" name="Google Shape;50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150" y="1789101"/>
            <a:ext cx="3653997" cy="32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3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75275"/>
            <a:ext cx="6544099" cy="49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>
    <p:bg>
      <p:bgPr>
        <a:solidFill>
          <a:srgbClr val="0C0C0C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030" y="-1150914"/>
            <a:ext cx="9386166" cy="6058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6"/>
          <p:cNvSpPr/>
          <p:nvPr/>
        </p:nvSpPr>
        <p:spPr>
          <a:xfrm rot="-2534981">
            <a:off x="4862974" y="169810"/>
            <a:ext cx="4191041" cy="679184"/>
          </a:xfrm>
          <a:prstGeom prst="roundRect">
            <a:avLst>
              <a:gd fmla="val 50000" name="adj"/>
            </a:avLst>
          </a:prstGeom>
          <a:solidFill>
            <a:srgbClr val="0FA89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Roboto Condensed"/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48" name="Google Shape;348;p26"/>
          <p:cNvSpPr/>
          <p:nvPr/>
        </p:nvSpPr>
        <p:spPr>
          <a:xfrm>
            <a:off x="8961120" y="0"/>
            <a:ext cx="183000" cy="49401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18"/>
              <a:buFont typeface="Roboto Condensed"/>
              <a:buNone/>
            </a:pPr>
            <a:r>
              <a:t/>
            </a:r>
            <a:endParaRPr b="0" i="0" sz="818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6"/>
          <p:cNvSpPr/>
          <p:nvPr/>
        </p:nvSpPr>
        <p:spPr>
          <a:xfrm>
            <a:off x="245275" y="576250"/>
            <a:ext cx="58467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lang="en" sz="6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Your </a:t>
            </a:r>
            <a:r>
              <a:rPr lang="en" sz="6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stars</a:t>
            </a:r>
            <a:r>
              <a:rPr lang="en" sz="60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cluster in evil signs</a:t>
            </a:r>
            <a:r>
              <a:rPr lang="en" sz="3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endParaRPr sz="3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3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lang="en" sz="36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Tom Roth</a:t>
            </a:r>
            <a:endParaRPr sz="36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4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Two main </a:t>
            </a:r>
            <a:r>
              <a:rPr lang="en"/>
              <a:t>UMAP parameters</a:t>
            </a:r>
            <a:endParaRPr/>
          </a:p>
        </p:txBody>
      </p:sp>
      <p:sp>
        <p:nvSpPr>
          <p:cNvPr id="520" name="Google Shape;520;p44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</a:t>
            </a: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-neighbours: concentrate more on local vs global structure 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in-dist: minimum distance between points 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	 	 	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614400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https://umap-learn.readthedocs.io/en/latest/parameters.html</a:t>
            </a:r>
            <a:endParaRPr/>
          </a:p>
        </p:txBody>
      </p:sp>
      <p:pic>
        <p:nvPicPr>
          <p:cNvPr id="523" name="Google Shape;52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870" y="857050"/>
            <a:ext cx="2736329" cy="19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175" y="3000000"/>
            <a:ext cx="2539025" cy="1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5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Clustering </a:t>
            </a:r>
            <a:endParaRPr/>
          </a:p>
        </p:txBody>
      </p:sp>
      <p:sp>
        <p:nvSpPr>
          <p:cNvPr id="531" name="Google Shape;531;p45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33" name="Google Shape;5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50" y="1231625"/>
            <a:ext cx="2628151" cy="25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 txBox="1"/>
          <p:nvPr/>
        </p:nvSpPr>
        <p:spPr>
          <a:xfrm>
            <a:off x="630900" y="3930575"/>
            <a:ext cx="1449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K-Means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35" name="Google Shape;5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4125" y="1092479"/>
            <a:ext cx="2628150" cy="258297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5"/>
          <p:cNvSpPr txBox="1"/>
          <p:nvPr/>
        </p:nvSpPr>
        <p:spPr>
          <a:xfrm>
            <a:off x="3603950" y="3930575"/>
            <a:ext cx="2115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Hierarchical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37" name="Google Shape;537;p45"/>
          <p:cNvPicPr preferRelativeResize="0"/>
          <p:nvPr/>
        </p:nvPicPr>
        <p:blipFill rotWithShape="1">
          <a:blip r:embed="rId5">
            <a:alphaModFix/>
          </a:blip>
          <a:srcRect b="-5019" l="-52020" r="52020" t="5020"/>
          <a:stretch/>
        </p:blipFill>
        <p:spPr>
          <a:xfrm>
            <a:off x="3505350" y="1016275"/>
            <a:ext cx="54864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 txBox="1"/>
          <p:nvPr/>
        </p:nvSpPr>
        <p:spPr>
          <a:xfrm>
            <a:off x="6720775" y="3675450"/>
            <a:ext cx="2115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EM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3657600" y="0"/>
            <a:ext cx="548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https://dashee87.github.io/data%20science/general/Clustering-with-Scikit-with-GIFs/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t/>
            </a:r>
            <a:endParaRPr/>
          </a:p>
        </p:txBody>
      </p:sp>
      <p:sp>
        <p:nvSpPr>
          <p:cNvPr id="546" name="Google Shape;546;p46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6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9" y="0"/>
            <a:ext cx="6467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6"/>
          <p:cNvSpPr txBox="1"/>
          <p:nvPr/>
        </p:nvSpPr>
        <p:spPr>
          <a:xfrm>
            <a:off x="6363000" y="0"/>
            <a:ext cx="27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https://www.youtube.com/watch?v=dGsxd67IFiU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7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7"/>
          <p:cNvSpPr/>
          <p:nvPr/>
        </p:nvSpPr>
        <p:spPr>
          <a:xfrm>
            <a:off x="438150" y="1439277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57" name="Google Shape;5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"/>
            <a:ext cx="64980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7"/>
          <p:cNvSpPr txBox="1"/>
          <p:nvPr/>
        </p:nvSpPr>
        <p:spPr>
          <a:xfrm>
            <a:off x="6363000" y="0"/>
            <a:ext cx="27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https://www.youtube.com/watch?v=dGsxd67IFiU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Two main HDBSCAN parameters (familiar?)</a:t>
            </a:r>
            <a:endParaRPr/>
          </a:p>
        </p:txBody>
      </p:sp>
      <p:sp>
        <p:nvSpPr>
          <p:cNvPr id="565" name="Google Shape;565;p48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8"/>
          <p:cNvSpPr/>
          <p:nvPr/>
        </p:nvSpPr>
        <p:spPr>
          <a:xfrm>
            <a:off x="438150" y="1439277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Roboto Condensed"/>
              <a:buChar char="●"/>
            </a:pPr>
            <a:r>
              <a:rPr lang="en" sz="18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min_cluster_size : how many points needed to be considered a “cluster”</a:t>
            </a:r>
            <a:endParaRPr sz="18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Roboto Condensed"/>
              <a:buChar char="●"/>
            </a:pPr>
            <a:r>
              <a:rPr lang="en" sz="18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</a:t>
            </a:r>
            <a:r>
              <a:rPr lang="en" sz="18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in_samples: how conservative to be when assigning points as noise</a:t>
            </a:r>
            <a:endParaRPr sz="18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67" name="Google Shape;5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675" y="997860"/>
            <a:ext cx="4560450" cy="314778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8"/>
          <p:cNvSpPr txBox="1"/>
          <p:nvPr/>
        </p:nvSpPr>
        <p:spPr>
          <a:xfrm>
            <a:off x="4213800" y="0"/>
            <a:ext cx="487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https://hdbscan.readthedocs.io/en/latest/parameter_selection.html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75" name="Google Shape;575;p49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9"/>
          <p:cNvSpPr/>
          <p:nvPr/>
        </p:nvSpPr>
        <p:spPr>
          <a:xfrm>
            <a:off x="438150" y="1439277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Data is Plural - big list of unique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Nuclear explosions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Workflow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 =&gt; data cleaning =&gt; variable selection =&gt; dim reduction =&gt; clustering =&gt; visualisation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77" name="Google Shape;5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525" y="1109349"/>
            <a:ext cx="3702200" cy="29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/>
          <p:nvPr/>
        </p:nvSpPr>
        <p:spPr>
          <a:xfrm>
            <a:off x="576325" y="2449200"/>
            <a:ext cx="2588100" cy="9678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30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7"/>
          <p:cNvSpPr/>
          <p:nvPr/>
        </p:nvSpPr>
        <p:spPr>
          <a:xfrm>
            <a:off x="3288025" y="2449200"/>
            <a:ext cx="2588100" cy="9678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30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5999700" y="2449200"/>
            <a:ext cx="2588100" cy="9678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30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576325" y="3930725"/>
            <a:ext cx="2588100" cy="9678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312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7"/>
          <p:cNvSpPr/>
          <p:nvPr/>
        </p:nvSpPr>
        <p:spPr>
          <a:xfrm>
            <a:off x="3277950" y="3930725"/>
            <a:ext cx="2588100" cy="9678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312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5979575" y="3930725"/>
            <a:ext cx="2588100" cy="9678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312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1" name="Google Shape;361;p27"/>
          <p:cNvGraphicFramePr/>
          <p:nvPr/>
        </p:nvGraphicFramePr>
        <p:xfrm>
          <a:off x="531300" y="199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{B6F57858-88D6-47EA-8F59-ACEA7B2D3C07}</a:tableStyleId>
              </a:tblPr>
              <a:tblGrid>
                <a:gridCol w="2685500"/>
                <a:gridCol w="2685500"/>
                <a:gridCol w="2685500"/>
              </a:tblGrid>
              <a:tr h="140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FA89E"/>
                          </a:solidFill>
                        </a:rPr>
                        <a:t>Networking</a:t>
                      </a:r>
                      <a:endParaRPr b="1" sz="1400" u="none" cap="none" strike="noStrike">
                        <a:solidFill>
                          <a:srgbClr val="0FA89E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/>
                        <a:t>“For whoever is lonely there is a tavern.”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FA89E"/>
                          </a:solidFill>
                        </a:rPr>
                        <a:t>Family Planning</a:t>
                      </a:r>
                      <a:endParaRPr b="1" sz="1400" u="none" cap="none" strike="noStrike">
                        <a:solidFill>
                          <a:srgbClr val="0FA89E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/>
                        <a:t>“The guilt of newborns is immense.”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FA89E"/>
                          </a:solidFill>
                        </a:rPr>
                        <a:t>Youth Empowerment</a:t>
                      </a:r>
                      <a:endParaRPr b="1" sz="1400" u="none" cap="none" strike="noStrike">
                        <a:solidFill>
                          <a:srgbClr val="0FA89E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/>
                        <a:t>“When we are thirsty, we drink the white waters of the pool, the sweetness of our mournful childhood”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FA89E"/>
                          </a:solidFill>
                        </a:rPr>
                        <a:t>Prediction</a:t>
                      </a:r>
                      <a:endParaRPr b="1" sz="1400" u="none" cap="none" strike="noStrike">
                        <a:solidFill>
                          <a:srgbClr val="0FA89E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/>
                        <a:t>“Black frost. The ground is hard, the air tastes bitter. Your stars cluster in evil signs.”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FA89E"/>
                          </a:solidFill>
                        </a:rPr>
                        <a:t>Thermal Regulation</a:t>
                      </a:r>
                      <a:endParaRPr b="1" sz="1400" u="none" cap="none" strike="noStrike">
                        <a:solidFill>
                          <a:srgbClr val="0FA89E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/>
                        <a:t>“I do not have easy days at home now and I drift between fear and helplessness in sunny rooms where it is unspeakably cold”</a:t>
                      </a:r>
                      <a:endParaRPr sz="13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0FA89E"/>
                          </a:solidFill>
                        </a:rPr>
                        <a:t>Muscular Development</a:t>
                      </a:r>
                      <a:endParaRPr b="1" sz="1400" u="none" cap="none" strike="noStrike">
                        <a:solidFill>
                          <a:srgbClr val="0FA89E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/>
                        <a:t>“Shuddering under the autumn stars every year, the head sinks lower and lower”</a:t>
                      </a:r>
                      <a:endParaRPr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B5394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27"/>
          <p:cNvSpPr txBox="1"/>
          <p:nvPr>
            <p:ph idx="4294967295"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 sz="3600"/>
              <a:t>Georg Trakl</a:t>
            </a:r>
            <a:endParaRPr b="0" i="0" sz="3600" u="none" cap="none" strike="noStrike">
              <a:solidFill>
                <a:srgbClr val="0A091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63" name="Google Shape;363;p27"/>
          <p:cNvSpPr/>
          <p:nvPr/>
        </p:nvSpPr>
        <p:spPr>
          <a:xfrm>
            <a:off x="-7775" y="1218950"/>
            <a:ext cx="9179700" cy="54960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2633100" y="1170650"/>
            <a:ext cx="3877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" sz="2600">
                <a:latin typeface="Roboto Condensed"/>
                <a:ea typeface="Roboto Condensed"/>
                <a:cs typeface="Roboto Condensed"/>
                <a:sym typeface="Roboto Condensed"/>
              </a:rPr>
              <a:t>A man for</a:t>
            </a:r>
            <a:r>
              <a:rPr b="0" i="1" lang="en" sz="2600" u="none" cap="none" strike="noStrike">
                <a:solidFill>
                  <a:srgbClr val="0FA89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i="1" lang="en" sz="2600">
                <a:solidFill>
                  <a:srgbClr val="0FA89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every </a:t>
            </a:r>
            <a:r>
              <a:rPr lang="en" sz="2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occasion</a:t>
            </a:r>
            <a:endParaRPr sz="2600" u="none" cap="none" strike="noStrike">
              <a:solidFill>
                <a:srgbClr val="0FA89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365" name="Google Shape;365;p27"/>
          <p:cNvCxnSpPr/>
          <p:nvPr/>
        </p:nvCxnSpPr>
        <p:spPr>
          <a:xfrm>
            <a:off x="531300" y="1051560"/>
            <a:ext cx="1370100" cy="0"/>
          </a:xfrm>
          <a:prstGeom prst="straightConnector1">
            <a:avLst/>
          </a:prstGeom>
          <a:noFill/>
          <a:ln cap="flat" cmpd="sng" w="28575">
            <a:solidFill>
              <a:srgbClr val="0FA89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6" name="Google Shape;3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750" y="0"/>
            <a:ext cx="2444950" cy="17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8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Many reasons to cluster</a:t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438150" y="1448402"/>
            <a:ext cx="38406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Insights / Strategy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Control group 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on embeddings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Roboto Condensed"/>
              <a:buChar char="●"/>
            </a:pPr>
            <a:r>
              <a:rPr lang="en" sz="2400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Fraud analysis 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http://www.terrapattern.com/</a:t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9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5747075" y="4588800"/>
            <a:ext cx="3263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lang="en"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four horsemen of clustering</a:t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0"/>
          <p:cNvPicPr preferRelativeResize="0"/>
          <p:nvPr/>
        </p:nvPicPr>
        <p:blipFill rotWithShape="1">
          <a:blip r:embed="rId4">
            <a:alphaModFix/>
          </a:blip>
          <a:srcRect b="0" l="66178" r="3024" t="0"/>
          <a:stretch/>
        </p:blipFill>
        <p:spPr>
          <a:xfrm>
            <a:off x="1050850" y="675325"/>
            <a:ext cx="1260200" cy="14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925" y="741700"/>
            <a:ext cx="1619650" cy="8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0"/>
          <p:cNvPicPr preferRelativeResize="0"/>
          <p:nvPr/>
        </p:nvPicPr>
        <p:blipFill rotWithShape="1">
          <a:blip r:embed="rId6">
            <a:alphaModFix/>
          </a:blip>
          <a:srcRect b="22314" l="58906" r="0" t="52292"/>
          <a:stretch/>
        </p:blipFill>
        <p:spPr>
          <a:xfrm>
            <a:off x="6646378" y="861075"/>
            <a:ext cx="1443800" cy="4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0"/>
          <p:cNvPicPr preferRelativeResize="0"/>
          <p:nvPr/>
        </p:nvPicPr>
        <p:blipFill rotWithShape="1">
          <a:blip r:embed="rId7">
            <a:alphaModFix/>
          </a:blip>
          <a:srcRect b="0" l="8475" r="79012" t="0"/>
          <a:stretch/>
        </p:blipFill>
        <p:spPr>
          <a:xfrm>
            <a:off x="5314063" y="675325"/>
            <a:ext cx="589813" cy="30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0"/>
          <p:cNvSpPr/>
          <p:nvPr/>
        </p:nvSpPr>
        <p:spPr>
          <a:xfrm>
            <a:off x="5747075" y="4588800"/>
            <a:ext cx="3263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rPr lang="en"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The four horsemen of clustering</a:t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Roboto Condensed Light"/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Key point #1: High dimensions are trippy</a:t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"/>
          <p:cNvSpPr/>
          <p:nvPr/>
        </p:nvSpPr>
        <p:spPr>
          <a:xfrm>
            <a:off x="319225" y="4336500"/>
            <a:ext cx="78672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https://www.visiondummy.com/2014/04/curse-dimensionality-affect-classification/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03" name="Google Shape;4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950" y="1189790"/>
            <a:ext cx="9143999" cy="314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Points lean towards being equidistant</a:t>
            </a:r>
            <a:endParaRPr/>
          </a:p>
        </p:txBody>
      </p:sp>
      <p:sp>
        <p:nvSpPr>
          <p:cNvPr id="410" name="Google Shape;410;p32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2"/>
          <p:cNvSpPr/>
          <p:nvPr/>
        </p:nvSpPr>
        <p:spPr>
          <a:xfrm>
            <a:off x="319225" y="4336500"/>
            <a:ext cx="78672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https://www.visiondummy.com/2014/04/curse-dimensionality-affect-classification/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5000" y="1926235"/>
            <a:ext cx="36480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title"/>
          </p:nvPr>
        </p:nvSpPr>
        <p:spPr>
          <a:xfrm>
            <a:off x="438150" y="343585"/>
            <a:ext cx="8553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Roboto Condensed"/>
              <a:buNone/>
            </a:pPr>
            <a:r>
              <a:rPr lang="en"/>
              <a:t>How to tell if clustering might work for you</a:t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>
            <a:off x="438150" y="1439275"/>
            <a:ext cx="6750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>
            <a:off x="319225" y="4336500"/>
            <a:ext cx="78672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0C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Source: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https://www-users.cs.umn.edu/~ertoz/papers/clustering_chapter.pdf</a:t>
            </a:r>
            <a:endParaRPr>
              <a:solidFill>
                <a:srgbClr val="0C0C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21" name="Google Shape;4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50" y="1318823"/>
            <a:ext cx="7726048" cy="282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NARAL LAYOUTS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